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6" r:id="rId9"/>
    <p:sldId id="269" r:id="rId10"/>
    <p:sldId id="267" r:id="rId11"/>
    <p:sldId id="270" r:id="rId12"/>
    <p:sldId id="271" r:id="rId13"/>
  </p:sldIdLst>
  <p:sldSz cx="18288000" cy="10287000"/>
  <p:notesSz cx="6858000" cy="9144000"/>
  <p:embeddedFontLst>
    <p:embeddedFont>
      <p:font typeface="Tlab 돋움 레귤러" panose="020B0600000101010101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F8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55431" y="707258"/>
            <a:ext cx="7890503" cy="5000006"/>
          </a:xfrm>
          <a:custGeom>
            <a:avLst/>
            <a:gdLst/>
            <a:ahLst/>
            <a:cxnLst/>
            <a:rect l="l" t="t" r="r" b="b"/>
            <a:pathLst>
              <a:path w="7890503" h="5000006">
                <a:moveTo>
                  <a:pt x="0" y="0"/>
                </a:moveTo>
                <a:lnTo>
                  <a:pt x="7890503" y="0"/>
                </a:lnTo>
                <a:lnTo>
                  <a:pt x="7890503" y="5000006"/>
                </a:lnTo>
                <a:lnTo>
                  <a:pt x="0" y="5000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841" r="-8978" b="-2132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89600" y="3732901"/>
            <a:ext cx="10108800" cy="2686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39"/>
              </a:lnSpc>
            </a:pPr>
            <a:r>
              <a:rPr lang="en-US" sz="16014" spc="-480">
                <a:solidFill>
                  <a:srgbClr val="1498D6"/>
                </a:solidFill>
                <a:latin typeface="Arita Buri"/>
              </a:rPr>
              <a:t>pet master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06400" y="8953500"/>
            <a:ext cx="473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/>
              <a:t>codeMaster</a:t>
            </a:r>
            <a:r>
              <a:rPr lang="en-US" altLang="ko-KR" sz="4000" dirty="0" smtClean="0"/>
              <a:t> </a:t>
            </a:r>
            <a:r>
              <a:rPr lang="ko-KR" altLang="en-US" sz="4000" dirty="0" err="1" smtClean="0"/>
              <a:t>박도영</a:t>
            </a:r>
            <a:endParaRPr lang="en-US" altLang="ko-KR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91759"/>
              </p:ext>
            </p:extLst>
          </p:nvPr>
        </p:nvGraphicFramePr>
        <p:xfrm>
          <a:off x="413216" y="3598395"/>
          <a:ext cx="7046259" cy="5303520"/>
        </p:xfrm>
        <a:graphic>
          <a:graphicData uri="http://schemas.openxmlformats.org/drawingml/2006/table">
            <a:tbl>
              <a:tblPr/>
              <a:tblGrid>
                <a:gridCol w="7046259">
                  <a:extLst>
                    <a:ext uri="{9D8B030D-6E8A-4147-A177-3AD203B41FA5}">
                      <a16:colId xmlns:a16="http://schemas.microsoft.com/office/drawing/2014/main" val="2183444860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function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addRow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(This)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b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('#b')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b.insertRow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newCell1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newRow.insertCell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newCell2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newRow.insertCell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newCell3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newRow.insertCell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newCell4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newRow.insertCell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(3)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newCell5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newRow.insertCell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This.closest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').cells[1].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innerHTML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This.closest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').cells[2].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innerHTML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This.closest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').cells[3].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innerHTML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This.closest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').cells[4].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innerHTML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newCell1.innerHTML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" "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newCell2.innerHTML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newCell3.innerHTML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a2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newCell4.innerHTML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a3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newCell5.innerHTML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  <a:endParaRPr lang="en-US" altLang="ko-KR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8336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10134600" y="4776291"/>
            <a:ext cx="7391400" cy="2998694"/>
          </a:xfrm>
          <a:prstGeom prst="roundRect">
            <a:avLst/>
          </a:prstGeom>
          <a:solidFill>
            <a:srgbClr val="FFFF00">
              <a:alpha val="14861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r>
              <a:rPr lang="en-US" altLang="ko-KR" sz="2000" dirty="0" err="1" smtClean="0">
                <a:solidFill>
                  <a:schemeClr val="dk1"/>
                </a:solidFill>
              </a:rPr>
              <a:t>insertRow</a:t>
            </a:r>
            <a:r>
              <a:rPr lang="en-US" altLang="ko-KR" sz="2000" dirty="0" smtClean="0">
                <a:solidFill>
                  <a:schemeClr val="dk1"/>
                </a:solidFill>
              </a:rPr>
              <a:t>(1)</a:t>
            </a:r>
            <a:r>
              <a:rPr lang="ko-KR" altLang="en-US" sz="2000" dirty="0" smtClean="0">
                <a:solidFill>
                  <a:schemeClr val="dk1"/>
                </a:solidFill>
              </a:rPr>
              <a:t>을</a:t>
            </a:r>
            <a:r>
              <a:rPr lang="en-US" altLang="ko-KR" sz="2000" dirty="0" smtClean="0">
                <a:solidFill>
                  <a:schemeClr val="dk1"/>
                </a:solidFill>
              </a:rPr>
              <a:t> </a:t>
            </a:r>
            <a:r>
              <a:rPr lang="ko-KR" altLang="en-US" sz="2000" dirty="0" smtClean="0">
                <a:solidFill>
                  <a:schemeClr val="dk1"/>
                </a:solidFill>
              </a:rPr>
              <a:t>사용하여 테이블의 두번째 위치에 새로운 행을 추가하고 새로운 행에 </a:t>
            </a:r>
            <a:r>
              <a:rPr lang="en-US" altLang="ko-KR" sz="2000" dirty="0" smtClean="0">
                <a:solidFill>
                  <a:schemeClr val="dk1"/>
                </a:solidFill>
              </a:rPr>
              <a:t>5</a:t>
            </a:r>
            <a:r>
              <a:rPr lang="ko-KR" altLang="en-US" sz="2000" dirty="0" smtClean="0">
                <a:solidFill>
                  <a:schemeClr val="dk1"/>
                </a:solidFill>
              </a:rPr>
              <a:t>개의 셀을 추가하여 현재 </a:t>
            </a:r>
            <a:r>
              <a:rPr lang="ko-KR" altLang="en-US" sz="2000" dirty="0" err="1" smtClean="0">
                <a:solidFill>
                  <a:schemeClr val="dk1"/>
                </a:solidFill>
              </a:rPr>
              <a:t>클릭된</a:t>
            </a:r>
            <a:r>
              <a:rPr lang="ko-KR" altLang="en-US" sz="2000" dirty="0" smtClean="0">
                <a:solidFill>
                  <a:schemeClr val="dk1"/>
                </a:solidFill>
              </a:rPr>
              <a:t> 버튼이 속한 행에서 각 셀의 내용을 가져와 첫 번째 셀은 비워두고 나머지 셀에는 가져온 내용을 저장한다</a:t>
            </a:r>
            <a:endParaRPr lang="en-US" altLang="ko-KR" sz="2000" dirty="0">
              <a:solidFill>
                <a:schemeClr val="dk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37659" y="3649361"/>
            <a:ext cx="6997372" cy="5252554"/>
          </a:xfrm>
          <a:prstGeom prst="roundRect">
            <a:avLst/>
          </a:prstGeom>
          <a:solidFill>
            <a:srgbClr val="FFFF00">
              <a:alpha val="15935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cxnSp>
        <p:nvCxnSpPr>
          <p:cNvPr id="33" name="직선 화살표 연결선 32"/>
          <p:cNvCxnSpPr>
            <a:stCxn id="31" idx="3"/>
            <a:endCxn id="30" idx="1"/>
          </p:cNvCxnSpPr>
          <p:nvPr/>
        </p:nvCxnSpPr>
        <p:spPr>
          <a:xfrm>
            <a:off x="7435031" y="6275638"/>
            <a:ext cx="26995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38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39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0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41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42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3-3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반려견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검색 및 선택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4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68191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4" y="3924300"/>
            <a:ext cx="8640000" cy="5313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924300"/>
            <a:ext cx="8640000" cy="5335045"/>
          </a:xfrm>
          <a:prstGeom prst="rect">
            <a:avLst/>
          </a:prstGeom>
        </p:spPr>
      </p:pic>
      <p:grpSp>
        <p:nvGrpSpPr>
          <p:cNvPr id="4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8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9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3-3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반려견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검색 및 선택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2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3125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19800" y="4305300"/>
            <a:ext cx="563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smtClean="0"/>
              <a:t>감사합니다</a:t>
            </a:r>
            <a:r>
              <a:rPr lang="en-US" altLang="ko-KR" sz="8000" dirty="0" smtClean="0"/>
              <a:t>.</a:t>
            </a:r>
          </a:p>
        </p:txBody>
      </p:sp>
      <p:sp>
        <p:nvSpPr>
          <p:cNvPr id="3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938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911860" y="-7157569"/>
            <a:ext cx="464280" cy="18288000"/>
            <a:chOff x="0" y="0"/>
            <a:chExt cx="122279" cy="4816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79" cy="4816592"/>
            </a:xfrm>
            <a:custGeom>
              <a:avLst/>
              <a:gdLst/>
              <a:ahLst/>
              <a:cxnLst/>
              <a:rect l="l" t="t" r="r" b="b"/>
              <a:pathLst>
                <a:path w="122279" h="4816592">
                  <a:moveTo>
                    <a:pt x="0" y="0"/>
                  </a:moveTo>
                  <a:lnTo>
                    <a:pt x="122279" y="0"/>
                  </a:lnTo>
                  <a:lnTo>
                    <a:pt x="12227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EF8ED">
                <a:alpha val="8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2279" cy="48546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130396" y="939370"/>
            <a:ext cx="4027207" cy="2094122"/>
            <a:chOff x="0" y="0"/>
            <a:chExt cx="1060664" cy="5515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0664" cy="551538"/>
            </a:xfrm>
            <a:custGeom>
              <a:avLst/>
              <a:gdLst/>
              <a:ahLst/>
              <a:cxnLst/>
              <a:rect l="l" t="t" r="r" b="b"/>
              <a:pathLst>
                <a:path w="1060664" h="551538">
                  <a:moveTo>
                    <a:pt x="98043" y="0"/>
                  </a:moveTo>
                  <a:lnTo>
                    <a:pt x="962621" y="0"/>
                  </a:lnTo>
                  <a:cubicBezTo>
                    <a:pt x="988623" y="0"/>
                    <a:pt x="1013561" y="10329"/>
                    <a:pt x="1031948" y="28716"/>
                  </a:cubicBezTo>
                  <a:cubicBezTo>
                    <a:pt x="1050334" y="47103"/>
                    <a:pt x="1060664" y="72040"/>
                    <a:pt x="1060664" y="98043"/>
                  </a:cubicBezTo>
                  <a:lnTo>
                    <a:pt x="1060664" y="453496"/>
                  </a:lnTo>
                  <a:cubicBezTo>
                    <a:pt x="1060664" y="479498"/>
                    <a:pt x="1050334" y="504436"/>
                    <a:pt x="1031948" y="522822"/>
                  </a:cubicBezTo>
                  <a:cubicBezTo>
                    <a:pt x="1013561" y="541209"/>
                    <a:pt x="988623" y="551538"/>
                    <a:pt x="962621" y="551538"/>
                  </a:cubicBezTo>
                  <a:lnTo>
                    <a:pt x="98043" y="551538"/>
                  </a:lnTo>
                  <a:cubicBezTo>
                    <a:pt x="72040" y="551538"/>
                    <a:pt x="47103" y="541209"/>
                    <a:pt x="28716" y="522822"/>
                  </a:cubicBezTo>
                  <a:cubicBezTo>
                    <a:pt x="10329" y="504436"/>
                    <a:pt x="0" y="479498"/>
                    <a:pt x="0" y="453496"/>
                  </a:cubicBezTo>
                  <a:lnTo>
                    <a:pt x="0" y="98043"/>
                  </a:lnTo>
                  <a:cubicBezTo>
                    <a:pt x="0" y="72040"/>
                    <a:pt x="10329" y="47103"/>
                    <a:pt x="28716" y="28716"/>
                  </a:cubicBezTo>
                  <a:cubicBezTo>
                    <a:pt x="47103" y="10329"/>
                    <a:pt x="72040" y="0"/>
                    <a:pt x="98043" y="0"/>
                  </a:cubicBez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52400"/>
              <a:ext cx="1060664" cy="703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199"/>
                </a:lnSpc>
              </a:pPr>
              <a:r>
                <a:rPr lang="en-US" sz="7999">
                  <a:solidFill>
                    <a:srgbClr val="000000"/>
                  </a:solidFill>
                  <a:ea typeface="Tlab 돋움 레귤러"/>
                </a:rPr>
                <a:t>목차</a:t>
              </a:r>
            </a:p>
          </p:txBody>
        </p:sp>
      </p:grpSp>
      <p:sp>
        <p:nvSpPr>
          <p:cNvPr id="14" name="TextBox 13"/>
          <p:cNvSpPr txBox="1"/>
          <p:nvPr>
            <p:custDataLst>
              <p:tags r:id="rId1"/>
            </p:custDataLst>
          </p:nvPr>
        </p:nvSpPr>
        <p:spPr>
          <a:xfrm>
            <a:off x="3048000" y="4190502"/>
            <a:ext cx="4082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소개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5" name="그룹 13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219200" y="4092444"/>
            <a:ext cx="1481137" cy="1027112"/>
            <a:chOff x="6099295" y="2145222"/>
            <a:chExt cx="1502198" cy="637955"/>
          </a:xfrm>
        </p:grpSpPr>
        <p:sp>
          <p:nvSpPr>
            <p:cNvPr id="16" name="순서도: 대체 처리 15"/>
            <p:cNvSpPr/>
            <p:nvPr/>
          </p:nvSpPr>
          <p:spPr>
            <a:xfrm>
              <a:off x="6099295" y="2145222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9295" y="2212159"/>
              <a:ext cx="1502198" cy="439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01</a:t>
              </a:r>
              <a:endParaRPr lang="ko-KR" altLang="en-US" sz="4000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18" name="TextBox 17"/>
          <p:cNvSpPr txBox="1"/>
          <p:nvPr>
            <p:custDataLst>
              <p:tags r:id="rId3"/>
            </p:custDataLst>
          </p:nvPr>
        </p:nvSpPr>
        <p:spPr>
          <a:xfrm>
            <a:off x="3048000" y="6870318"/>
            <a:ext cx="4082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구현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19" name="그룹 13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1219200" y="6772260"/>
            <a:ext cx="1481137" cy="1027112"/>
            <a:chOff x="6099295" y="2145222"/>
            <a:chExt cx="1502198" cy="637955"/>
          </a:xfrm>
        </p:grpSpPr>
        <p:sp>
          <p:nvSpPr>
            <p:cNvPr id="20" name="순서도: 대체 처리 19"/>
            <p:cNvSpPr/>
            <p:nvPr/>
          </p:nvSpPr>
          <p:spPr>
            <a:xfrm>
              <a:off x="6099295" y="2145222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99295" y="2212159"/>
              <a:ext cx="1502198" cy="439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dirty="0" smtClean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03</a:t>
              </a:r>
              <a:endParaRPr lang="ko-KR" altLang="en-US" sz="4000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26" name="TextBox 25"/>
          <p:cNvSpPr txBox="1"/>
          <p:nvPr>
            <p:custDataLst>
              <p:tags r:id="rId5"/>
            </p:custDataLst>
          </p:nvPr>
        </p:nvSpPr>
        <p:spPr>
          <a:xfrm>
            <a:off x="11811000" y="4190502"/>
            <a:ext cx="40823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개발 분석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grpSp>
        <p:nvGrpSpPr>
          <p:cNvPr id="27" name="그룹 13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9982200" y="4092444"/>
            <a:ext cx="1481137" cy="1027112"/>
            <a:chOff x="6099295" y="2145222"/>
            <a:chExt cx="1502198" cy="637955"/>
          </a:xfrm>
        </p:grpSpPr>
        <p:sp>
          <p:nvSpPr>
            <p:cNvPr id="28" name="순서도: 대체 처리 27"/>
            <p:cNvSpPr/>
            <p:nvPr/>
          </p:nvSpPr>
          <p:spPr>
            <a:xfrm>
              <a:off x="6099295" y="2145222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9295" y="2212159"/>
              <a:ext cx="1502198" cy="439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dirty="0" smtClean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02</a:t>
              </a:r>
              <a:endParaRPr lang="ko-KR" altLang="en-US" sz="4000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602825"/>
            <a:chOff x="0" y="0"/>
            <a:chExt cx="4816593" cy="7552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8988166" y="-6475250"/>
            <a:ext cx="311668" cy="18367569"/>
            <a:chOff x="0" y="0"/>
            <a:chExt cx="82085" cy="48375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47"/>
          <p:cNvSpPr txBox="1">
            <a:spLocks noChangeArrowheads="1"/>
          </p:cNvSpPr>
          <p:nvPr/>
        </p:nvSpPr>
        <p:spPr bwMode="auto">
          <a:xfrm>
            <a:off x="762000" y="571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1.</a:t>
            </a:r>
            <a:r>
              <a:rPr lang="ko-KR" altLang="en-US" sz="8000" dirty="0">
                <a:latin typeface="나눔스퀘어라운드 Bold" pitchFamily="34" charset="-127"/>
                <a:ea typeface="나눔스퀘어라운드 Bold" pitchFamily="34" charset="-127"/>
              </a:rPr>
              <a:t> 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0" y="1894939"/>
            <a:ext cx="220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1-1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개요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32329" y="3197759"/>
            <a:ext cx="5410200" cy="62484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5"/>
          <p:cNvSpPr/>
          <p:nvPr/>
        </p:nvSpPr>
        <p:spPr>
          <a:xfrm>
            <a:off x="1425901" y="3926261"/>
            <a:ext cx="4423056" cy="2514600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5" name="TextBox 24"/>
          <p:cNvSpPr txBox="1"/>
          <p:nvPr>
            <p:custDataLst>
              <p:tags r:id="rId1"/>
            </p:custDataLst>
          </p:nvPr>
        </p:nvSpPr>
        <p:spPr>
          <a:xfrm>
            <a:off x="11887200" y="4914900"/>
            <a:ext cx="4321175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rPr>
              <a:t>프로젝트 내용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26" name="TextBox 25"/>
          <p:cNvSpPr txBox="1"/>
          <p:nvPr>
            <p:custDataLst>
              <p:tags r:id="rId2"/>
            </p:custDataLst>
          </p:nvPr>
        </p:nvSpPr>
        <p:spPr>
          <a:xfrm>
            <a:off x="11633666" y="5981700"/>
            <a:ext cx="64120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사용자가 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반려견을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쉽고 간편하게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볼수있고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어떤 회사인지 쉽게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알수있는</a:t>
            </a:r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프로그램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grpSp>
        <p:nvGrpSpPr>
          <p:cNvPr id="28" name="그룹 13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0134600" y="4755287"/>
            <a:ext cx="1481137" cy="1027112"/>
            <a:chOff x="6099295" y="2145222"/>
            <a:chExt cx="1502198" cy="637955"/>
          </a:xfrm>
        </p:grpSpPr>
        <p:sp>
          <p:nvSpPr>
            <p:cNvPr id="29" name="순서도: 대체 처리 28"/>
            <p:cNvSpPr/>
            <p:nvPr/>
          </p:nvSpPr>
          <p:spPr>
            <a:xfrm>
              <a:off x="6099295" y="2145222"/>
              <a:ext cx="1396602" cy="637955"/>
            </a:xfrm>
            <a:prstGeom prst="flowChartAlternateProcess">
              <a:avLst/>
            </a:prstGeom>
            <a:solidFill>
              <a:srgbClr val="A6C0FE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9295" y="2212159"/>
              <a:ext cx="1502198" cy="439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000" dirty="0">
                  <a:solidFill>
                    <a:schemeClr val="bg1">
                      <a:lumMod val="95000"/>
                    </a:schemeClr>
                  </a:solidFill>
                  <a:latin typeface="나눔스퀘어라운드 Bold" pitchFamily="50" charset="-127"/>
                  <a:ea typeface="나눔스퀘어라운드 Bold" pitchFamily="50" charset="-127"/>
                </a:rPr>
                <a:t>01</a:t>
              </a:r>
              <a:endParaRPr lang="ko-KR" altLang="en-US" sz="4000" dirty="0">
                <a:solidFill>
                  <a:schemeClr val="bg1">
                    <a:lumMod val="95000"/>
                  </a:schemeClr>
                </a:solidFill>
                <a:latin typeface="나눔스퀘어라운드 Bold" pitchFamily="50" charset="-127"/>
                <a:ea typeface="나눔스퀘어라운드 Bold" pitchFamily="50" charset="-127"/>
              </a:endParaRPr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1179629" y="6379696"/>
            <a:ext cx="4705957" cy="1143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0E95D6"/>
                </a:solidFill>
              </a:rPr>
              <a:t>Pat master</a:t>
            </a:r>
            <a:endParaRPr lang="ko-KR" altLang="en-US" sz="4000" dirty="0">
              <a:solidFill>
                <a:srgbClr val="0E95D6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par>
              <p:cTn id="2"/>
            </p:par>
            <p:par>
              <p:cTn id="3"/>
            </p:par>
            <p:par>
              <p:cTn id="4"/>
            </p:par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6057900"/>
            <a:ext cx="2379396" cy="33351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01" y="2991581"/>
            <a:ext cx="7230594" cy="3615297"/>
          </a:xfrm>
          <a:prstGeom prst="rect">
            <a:avLst/>
          </a:prstGeom>
        </p:spPr>
      </p:pic>
      <p:grpSp>
        <p:nvGrpSpPr>
          <p:cNvPr id="25" name="Group 2"/>
          <p:cNvGrpSpPr/>
          <p:nvPr/>
        </p:nvGrpSpPr>
        <p:grpSpPr>
          <a:xfrm>
            <a:off x="0" y="0"/>
            <a:ext cx="18288000" cy="2602825"/>
            <a:chOff x="0" y="0"/>
            <a:chExt cx="4816593" cy="755239"/>
          </a:xfrm>
        </p:grpSpPr>
        <p:sp>
          <p:nvSpPr>
            <p:cNvPr id="26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27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12"/>
          <p:cNvGrpSpPr/>
          <p:nvPr/>
        </p:nvGrpSpPr>
        <p:grpSpPr>
          <a:xfrm rot="5400000">
            <a:off x="8988166" y="-6475250"/>
            <a:ext cx="311668" cy="18367569"/>
            <a:chOff x="0" y="0"/>
            <a:chExt cx="82085" cy="4837549"/>
          </a:xfrm>
        </p:grpSpPr>
        <p:sp>
          <p:nvSpPr>
            <p:cNvPr id="29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30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TextBox 47"/>
          <p:cNvSpPr txBox="1">
            <a:spLocks noChangeArrowheads="1"/>
          </p:cNvSpPr>
          <p:nvPr/>
        </p:nvSpPr>
        <p:spPr bwMode="auto">
          <a:xfrm>
            <a:off x="762000" y="571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1.</a:t>
            </a:r>
            <a:r>
              <a:rPr lang="ko-KR" altLang="en-US" sz="8000" dirty="0">
                <a:latin typeface="나눔스퀘어라운드 Bold" pitchFamily="34" charset="-127"/>
                <a:ea typeface="나눔스퀘어라운드 Bold" pitchFamily="34" charset="-127"/>
              </a:rPr>
              <a:t> 프로젝트 소개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4400" y="1894939"/>
            <a:ext cx="320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1-2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 환경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893563"/>
            <a:ext cx="6201335" cy="3488251"/>
          </a:xfrm>
          <a:prstGeom prst="rect">
            <a:avLst/>
          </a:prstGeom>
        </p:spPr>
      </p:pic>
      <p:sp>
        <p:nvSpPr>
          <p:cNvPr id="34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9" name="Group 2"/>
          <p:cNvGrpSpPr/>
          <p:nvPr/>
        </p:nvGrpSpPr>
        <p:grpSpPr>
          <a:xfrm>
            <a:off x="0" y="0"/>
            <a:ext cx="18288000" cy="2602825"/>
            <a:chOff x="0" y="0"/>
            <a:chExt cx="4816593" cy="755239"/>
          </a:xfrm>
        </p:grpSpPr>
        <p:sp>
          <p:nvSpPr>
            <p:cNvPr id="20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21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12"/>
          <p:cNvGrpSpPr/>
          <p:nvPr/>
        </p:nvGrpSpPr>
        <p:grpSpPr>
          <a:xfrm rot="5400000">
            <a:off x="8988166" y="-6475250"/>
            <a:ext cx="311668" cy="18367569"/>
            <a:chOff x="0" y="0"/>
            <a:chExt cx="82085" cy="4837549"/>
          </a:xfrm>
        </p:grpSpPr>
        <p:sp>
          <p:nvSpPr>
            <p:cNvPr id="23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24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47"/>
          <p:cNvSpPr txBox="1">
            <a:spLocks noChangeArrowheads="1"/>
          </p:cNvSpPr>
          <p:nvPr/>
        </p:nvSpPr>
        <p:spPr bwMode="auto">
          <a:xfrm>
            <a:off x="762000" y="571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2.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분석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1894939"/>
            <a:ext cx="4191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2-1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요구사항 분석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2400" y="3162300"/>
            <a:ext cx="2590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1. </a:t>
            </a:r>
            <a:r>
              <a:rPr lang="ko-KR" altLang="en-US" sz="3600" dirty="0" smtClean="0"/>
              <a:t>회사 소개</a:t>
            </a:r>
            <a:endParaRPr lang="en-US" altLang="ko-KR" sz="360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52400" y="3801399"/>
            <a:ext cx="8845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회사 </a:t>
            </a:r>
            <a:r>
              <a:rPr lang="ko-KR" altLang="en-US" sz="2800" dirty="0" err="1" smtClean="0"/>
              <a:t>소개글과</a:t>
            </a:r>
            <a:r>
              <a:rPr lang="ko-KR" altLang="en-US" sz="2800" dirty="0" smtClean="0"/>
              <a:t> 대표자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주소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전화번호 등이 있어야한다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6" name="TextBox 45"/>
          <p:cNvSpPr txBox="1"/>
          <p:nvPr/>
        </p:nvSpPr>
        <p:spPr>
          <a:xfrm>
            <a:off x="152400" y="4572010"/>
            <a:ext cx="4437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 dirty="0" smtClean="0"/>
              <a:t>. </a:t>
            </a:r>
            <a:r>
              <a:rPr lang="ko-KR" altLang="en-US" sz="3600" dirty="0" smtClean="0"/>
              <a:t>애완동물 이해하기</a:t>
            </a:r>
            <a:endParaRPr lang="en-US" altLang="ko-KR" sz="3600" dirty="0" smtClean="0"/>
          </a:p>
        </p:txBody>
      </p:sp>
      <p:sp>
        <p:nvSpPr>
          <p:cNvPr id="47" name="TextBox 46"/>
          <p:cNvSpPr txBox="1"/>
          <p:nvPr/>
        </p:nvSpPr>
        <p:spPr>
          <a:xfrm>
            <a:off x="152400" y="5211109"/>
            <a:ext cx="965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애완동물을 키우는 사람이 갖추어야 할 내용이 들어가야한다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152400" y="6065163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3.</a:t>
            </a:r>
            <a:r>
              <a:rPr lang="ko-KR" altLang="en-US" sz="3600" dirty="0" err="1" smtClean="0"/>
              <a:t>반려견</a:t>
            </a:r>
            <a:r>
              <a:rPr lang="ko-KR" altLang="en-US" sz="3600" dirty="0" smtClean="0"/>
              <a:t> 보기</a:t>
            </a:r>
            <a:endParaRPr lang="en-US" altLang="ko-KR" sz="3600" dirty="0" smtClean="0"/>
          </a:p>
        </p:txBody>
      </p:sp>
      <p:sp>
        <p:nvSpPr>
          <p:cNvPr id="49" name="TextBox 48"/>
          <p:cNvSpPr txBox="1"/>
          <p:nvPr/>
        </p:nvSpPr>
        <p:spPr>
          <a:xfrm>
            <a:off x="152400" y="6704262"/>
            <a:ext cx="775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가로 </a:t>
            </a:r>
            <a:r>
              <a:rPr lang="en-US" altLang="ko-KR" sz="2800" dirty="0" smtClean="0"/>
              <a:t>4</a:t>
            </a:r>
            <a:r>
              <a:rPr lang="ko-KR" altLang="en-US" sz="2800" dirty="0" smtClean="0"/>
              <a:t>칸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세로 </a:t>
            </a:r>
            <a:r>
              <a:rPr lang="en-US" altLang="ko-KR" sz="2800" dirty="0" smtClean="0"/>
              <a:t>3</a:t>
            </a:r>
            <a:r>
              <a:rPr lang="ko-KR" altLang="en-US" sz="2800" dirty="0" smtClean="0"/>
              <a:t>칸 으로 </a:t>
            </a:r>
            <a:r>
              <a:rPr lang="en-US" altLang="ko-KR" sz="2800" dirty="0" smtClean="0"/>
              <a:t> </a:t>
            </a:r>
            <a:r>
              <a:rPr lang="ko-KR" altLang="en-US" sz="2800" dirty="0" err="1" smtClean="0"/>
              <a:t>반려견</a:t>
            </a:r>
            <a:r>
              <a:rPr lang="ko-KR" altLang="en-US" sz="2800" dirty="0" smtClean="0"/>
              <a:t> 정보를 보여준다</a:t>
            </a:r>
            <a:r>
              <a:rPr lang="en-US" altLang="ko-KR" sz="2800" dirty="0" smtClean="0"/>
              <a:t>.</a:t>
            </a:r>
            <a:endParaRPr lang="ko-KR" altLang="en-US" sz="2800" dirty="0"/>
          </a:p>
        </p:txBody>
      </p:sp>
      <p:sp>
        <p:nvSpPr>
          <p:cNvPr id="50" name="TextBox 49"/>
          <p:cNvSpPr txBox="1"/>
          <p:nvPr/>
        </p:nvSpPr>
        <p:spPr>
          <a:xfrm>
            <a:off x="152400" y="7558316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4</a:t>
            </a:r>
            <a:r>
              <a:rPr lang="en-US" altLang="ko-KR" sz="3600" dirty="0" smtClean="0"/>
              <a:t>. </a:t>
            </a:r>
            <a:r>
              <a:rPr lang="ko-KR" altLang="en-US" sz="3600" dirty="0" err="1" smtClean="0"/>
              <a:t>입양신청</a:t>
            </a:r>
            <a:endParaRPr lang="en-US" altLang="ko-KR" sz="3600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152400" y="8197415"/>
            <a:ext cx="97754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신청자 이름 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전화번호 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주소 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신청 이유를 적을 수 있게 하고 </a:t>
            </a:r>
            <a:endParaRPr lang="en-US" altLang="ko-KR" sz="2800" dirty="0" smtClean="0"/>
          </a:p>
          <a:p>
            <a:r>
              <a:rPr lang="ko-KR" altLang="en-US" sz="2800" dirty="0" smtClean="0"/>
              <a:t>신청자 이름 전화번호 는 필수 입력 할 수 있게 하고 </a:t>
            </a:r>
            <a:endParaRPr lang="en-US" altLang="ko-KR" sz="2800" dirty="0" smtClean="0"/>
          </a:p>
          <a:p>
            <a:r>
              <a:rPr lang="ko-KR" altLang="en-US" sz="2800" dirty="0" smtClean="0"/>
              <a:t>유효성 검사도 있어야한다</a:t>
            </a:r>
            <a:endParaRPr lang="en-US" altLang="ko-KR" sz="28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9372600" y="3410009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5.</a:t>
            </a:r>
            <a:r>
              <a:rPr lang="ko-KR" altLang="en-US" sz="3600" dirty="0" smtClean="0"/>
              <a:t>관심 </a:t>
            </a:r>
            <a:r>
              <a:rPr lang="ko-KR" altLang="en-US" sz="3600" dirty="0" err="1" smtClean="0"/>
              <a:t>반려견</a:t>
            </a:r>
            <a:endParaRPr lang="en-US" altLang="ko-KR" sz="3600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9372600" y="4049108"/>
            <a:ext cx="9015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5</a:t>
            </a:r>
            <a:r>
              <a:rPr lang="ko-KR" altLang="en-US" sz="2800" dirty="0" smtClean="0"/>
              <a:t>개 정도 샘플로 디자인하고 </a:t>
            </a:r>
            <a:r>
              <a:rPr lang="ko-KR" altLang="en-US" sz="2800" dirty="0" err="1" smtClean="0"/>
              <a:t>반려견</a:t>
            </a:r>
            <a:r>
              <a:rPr lang="ko-KR" altLang="en-US" sz="2800" dirty="0" smtClean="0"/>
              <a:t> 목록 앞에는</a:t>
            </a:r>
            <a:endParaRPr lang="en-US" altLang="ko-KR" sz="2800" dirty="0" smtClean="0"/>
          </a:p>
          <a:p>
            <a:r>
              <a:rPr lang="ko-KR" altLang="en-US" sz="2800" dirty="0" smtClean="0"/>
              <a:t>체크 박스가 있어야 하고 체크박스를 체크하여 목록에서 </a:t>
            </a:r>
            <a:endParaRPr lang="en-US" altLang="ko-KR" sz="2800" dirty="0" smtClean="0"/>
          </a:p>
          <a:p>
            <a:r>
              <a:rPr lang="ko-KR" altLang="en-US" sz="2800" dirty="0" smtClean="0"/>
              <a:t>삭제 할 수 있는 기능이 있어야 한다</a:t>
            </a:r>
            <a:endParaRPr lang="ko-KR" alt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9372600" y="5767947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6</a:t>
            </a:r>
            <a:r>
              <a:rPr lang="en-US" altLang="ko-KR" sz="3600" dirty="0" smtClean="0"/>
              <a:t>. </a:t>
            </a:r>
            <a:r>
              <a:rPr lang="ko-KR" altLang="en-US" sz="3600" dirty="0" err="1" smtClean="0"/>
              <a:t>반려견</a:t>
            </a:r>
            <a:r>
              <a:rPr lang="ko-KR" altLang="en-US" sz="3600" dirty="0"/>
              <a:t> </a:t>
            </a:r>
            <a:r>
              <a:rPr lang="ko-KR" altLang="en-US" sz="3600" dirty="0" smtClean="0"/>
              <a:t>검색</a:t>
            </a:r>
            <a:endParaRPr lang="en-US" altLang="ko-KR" sz="3600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9372600" y="6407046"/>
            <a:ext cx="82157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화면을 </a:t>
            </a:r>
            <a:r>
              <a:rPr lang="en-US" altLang="ko-KR" sz="2800" dirty="0" smtClean="0"/>
              <a:t>2</a:t>
            </a:r>
            <a:r>
              <a:rPr lang="ko-KR" altLang="en-US" sz="2800" dirty="0" smtClean="0"/>
              <a:t>개로 분할 해야하고 왼쪽 화면은 </a:t>
            </a:r>
            <a:r>
              <a:rPr lang="ko-KR" altLang="en-US" sz="2800" dirty="0" err="1" smtClean="0"/>
              <a:t>검색창과</a:t>
            </a:r>
            <a:endParaRPr lang="en-US" altLang="ko-KR" sz="2800" dirty="0" smtClean="0"/>
          </a:p>
          <a:p>
            <a:r>
              <a:rPr lang="ko-KR" altLang="en-US" sz="2800" dirty="0" smtClean="0"/>
              <a:t>검색한 목록을 볼 수 있고 담기 버튼이 있어야한다</a:t>
            </a:r>
            <a:endParaRPr lang="en-US" altLang="ko-KR" sz="2800" dirty="0" smtClean="0"/>
          </a:p>
          <a:p>
            <a:r>
              <a:rPr lang="ko-KR" altLang="en-US" sz="2800" dirty="0" smtClean="0"/>
              <a:t>오른쪽 화면은 담기 버튼을 누르면 오른쪽 화면으로</a:t>
            </a:r>
            <a:endParaRPr lang="en-US" altLang="ko-KR" sz="2800" dirty="0" smtClean="0"/>
          </a:p>
          <a:p>
            <a:r>
              <a:rPr lang="ko-KR" altLang="en-US" sz="2800" dirty="0" smtClean="0"/>
              <a:t>이동하고 저장버튼을 눌러 최종 등록 </a:t>
            </a:r>
            <a:r>
              <a:rPr lang="ko-KR" altLang="en-US" sz="2800" dirty="0" err="1" smtClean="0"/>
              <a:t>할수있게</a:t>
            </a:r>
            <a:r>
              <a:rPr lang="ko-KR" altLang="en-US" sz="2800" dirty="0" smtClean="0"/>
              <a:t> 한다</a:t>
            </a:r>
            <a:endParaRPr lang="en-US" altLang="ko-KR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805349"/>
              </p:ext>
            </p:extLst>
          </p:nvPr>
        </p:nvGraphicFramePr>
        <p:xfrm>
          <a:off x="437659" y="2781300"/>
          <a:ext cx="7046259" cy="7498080"/>
        </p:xfrm>
        <a:graphic>
          <a:graphicData uri="http://schemas.openxmlformats.org/drawingml/2006/table">
            <a:tbl>
              <a:tblPr/>
              <a:tblGrid>
                <a:gridCol w="7046259">
                  <a:extLst>
                    <a:ext uri="{9D8B030D-6E8A-4147-A177-3AD203B41FA5}">
                      <a16:colId xmlns:a16="http://schemas.microsoft.com/office/drawing/2014/main" val="2183444860"/>
                    </a:ext>
                  </a:extLst>
                </a:gridCol>
              </a:tblGrid>
              <a:tr h="721196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function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oninputPhone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(target)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target.value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target.value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.replace(/[^0-9]/g, '')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.replace(/(^02.{0}|^01.{1}|[0-9]{3})([0-9]{4})([0-9]{4})/g, "$1-$2-$3");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function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returncheck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a =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('#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inputEmail4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').value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(a == "")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 작성을 해주세요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b =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('#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inputEmail5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value.length</a:t>
                      </a:r>
                      <a:endParaRPr lang="en-US" altLang="ko-K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(b == 0 || b != 13)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전화번호를 작성해 주세요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c =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('#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inputCity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').value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(c == "")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주소를 입력 해주세요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 d = </a:t>
                      </a:r>
                      <a:r>
                        <a:rPr lang="en-US" altLang="ko-K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document.getElementsByName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('opinion')[0].value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if (d == "")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alert("</a:t>
                      </a:r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신청 사유를 입력해 주세요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</a:t>
                      </a: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&lt;/script&gt;</a:t>
                      </a:r>
                    </a:p>
                    <a:p>
                      <a:pPr latinLnBrk="1"/>
                      <a:endParaRPr lang="en-US" altLang="ko-KR" dirty="0" smtClean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83360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0896600" y="6896100"/>
            <a:ext cx="525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사용자가 신청서를 </a:t>
            </a:r>
            <a:r>
              <a:rPr lang="ko-KR" altLang="en-US" sz="2000" dirty="0" err="1" smtClean="0"/>
              <a:t>작성할때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r>
              <a:rPr lang="ko-KR" altLang="en-US" sz="2000" dirty="0" smtClean="0"/>
              <a:t>유효성 검사를 </a:t>
            </a:r>
            <a:r>
              <a:rPr lang="ko-KR" altLang="en-US" sz="2000" dirty="0" err="1" smtClean="0"/>
              <a:t>할수있도록</a:t>
            </a:r>
            <a:r>
              <a:rPr lang="ko-KR" altLang="en-US" sz="2000" dirty="0" smtClean="0"/>
              <a:t> 만들었다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9829800" y="2705100"/>
            <a:ext cx="7391400" cy="2998694"/>
          </a:xfrm>
          <a:prstGeom prst="roundRect">
            <a:avLst/>
          </a:prstGeom>
          <a:solidFill>
            <a:srgbClr val="FFFF00">
              <a:alpha val="14861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r>
              <a:rPr lang="en-US" altLang="ko-KR" sz="2000" dirty="0">
                <a:solidFill>
                  <a:schemeClr val="dk1"/>
                </a:solidFill>
              </a:rPr>
              <a:t>.replace(/[^0-9]/g, </a:t>
            </a:r>
            <a:r>
              <a:rPr lang="en-US" altLang="ko-KR" sz="2000" dirty="0" smtClean="0">
                <a:solidFill>
                  <a:schemeClr val="dk1"/>
                </a:solidFill>
              </a:rPr>
              <a:t>'') </a:t>
            </a:r>
          </a:p>
          <a:p>
            <a:r>
              <a:rPr lang="ko-KR" altLang="en-US" sz="2000" dirty="0" smtClean="0">
                <a:solidFill>
                  <a:schemeClr val="dk1"/>
                </a:solidFill>
              </a:rPr>
              <a:t>입력된 값 중에서 숫자가 아닌 문자를 모두 제거하여 숫자만 입력 가능하게 만들었다</a:t>
            </a:r>
            <a:endParaRPr lang="en-US" altLang="ko-KR" sz="2000" dirty="0" smtClean="0">
              <a:solidFill>
                <a:schemeClr val="dk1"/>
              </a:solidFill>
            </a:endParaRPr>
          </a:p>
          <a:p>
            <a:r>
              <a:rPr lang="en-US" altLang="ko-KR" sz="2000" dirty="0">
                <a:solidFill>
                  <a:schemeClr val="dk1"/>
                </a:solidFill>
              </a:rPr>
              <a:t> .replace(/(^02.{0}|^01.{1}|[0-9]{3})([0-9]{4})([0-9]{4})/g, "$1-$2-$3");</a:t>
            </a:r>
          </a:p>
          <a:p>
            <a:r>
              <a:rPr lang="en-US" altLang="ko-KR" sz="2000" dirty="0">
                <a:solidFill>
                  <a:schemeClr val="dk1"/>
                </a:solidFill>
              </a:rPr>
              <a:t>"$1-$2-$</a:t>
            </a:r>
            <a:r>
              <a:rPr lang="en-US" altLang="ko-KR" sz="2000" dirty="0" smtClean="0">
                <a:solidFill>
                  <a:schemeClr val="dk1"/>
                </a:solidFill>
              </a:rPr>
              <a:t>3“ </a:t>
            </a:r>
            <a:r>
              <a:rPr lang="ko-KR" altLang="en-US" sz="2000" dirty="0" smtClean="0">
                <a:solidFill>
                  <a:schemeClr val="dk1"/>
                </a:solidFill>
              </a:rPr>
              <a:t>은 정규표현식에서 일치한 </a:t>
            </a:r>
            <a:r>
              <a:rPr lang="ko-KR" altLang="en-US" sz="2000" dirty="0" err="1" smtClean="0">
                <a:solidFill>
                  <a:schemeClr val="dk1"/>
                </a:solidFill>
              </a:rPr>
              <a:t>세그룹을</a:t>
            </a:r>
            <a:r>
              <a:rPr lang="ko-KR" altLang="en-US" sz="2000" dirty="0" smtClean="0">
                <a:solidFill>
                  <a:schemeClr val="dk1"/>
                </a:solidFill>
              </a:rPr>
              <a:t> 각각 </a:t>
            </a:r>
            <a:r>
              <a:rPr lang="en-US" altLang="ko-KR" sz="2000" dirty="0" smtClean="0">
                <a:solidFill>
                  <a:schemeClr val="dk1"/>
                </a:solidFill>
              </a:rPr>
              <a:t>– </a:t>
            </a:r>
            <a:r>
              <a:rPr lang="ko-KR" altLang="en-US" sz="2000" dirty="0" smtClean="0">
                <a:solidFill>
                  <a:schemeClr val="dk1"/>
                </a:solidFill>
              </a:rPr>
              <a:t>로 구분하여 처음은 </a:t>
            </a:r>
            <a:r>
              <a:rPr lang="en-US" altLang="ko-KR" sz="2000" dirty="0" smtClean="0">
                <a:solidFill>
                  <a:schemeClr val="dk1"/>
                </a:solidFill>
              </a:rPr>
              <a:t>3</a:t>
            </a:r>
            <a:r>
              <a:rPr lang="ko-KR" altLang="en-US" sz="2000" dirty="0" smtClean="0">
                <a:solidFill>
                  <a:schemeClr val="dk1"/>
                </a:solidFill>
              </a:rPr>
              <a:t>자리 두번째는 </a:t>
            </a:r>
            <a:r>
              <a:rPr lang="en-US" altLang="ko-KR" sz="2000" dirty="0" smtClean="0">
                <a:solidFill>
                  <a:schemeClr val="dk1"/>
                </a:solidFill>
              </a:rPr>
              <a:t>4</a:t>
            </a:r>
            <a:r>
              <a:rPr lang="ko-KR" altLang="en-US" sz="2000" dirty="0" smtClean="0">
                <a:solidFill>
                  <a:schemeClr val="dk1"/>
                </a:solidFill>
              </a:rPr>
              <a:t>자리 세번째는 </a:t>
            </a:r>
            <a:r>
              <a:rPr lang="en-US" altLang="ko-KR" sz="2000" dirty="0" smtClean="0">
                <a:solidFill>
                  <a:schemeClr val="dk1"/>
                </a:solidFill>
              </a:rPr>
              <a:t>4</a:t>
            </a:r>
            <a:r>
              <a:rPr lang="ko-KR" altLang="en-US" sz="2000" dirty="0" smtClean="0">
                <a:solidFill>
                  <a:schemeClr val="dk1"/>
                </a:solidFill>
              </a:rPr>
              <a:t>자리 로 반환하도록 만들었다</a:t>
            </a:r>
            <a:endParaRPr lang="en-US" altLang="ko-KR" sz="2000" dirty="0" smtClean="0">
              <a:solidFill>
                <a:schemeClr val="dk1"/>
              </a:solidFill>
            </a:endParaRPr>
          </a:p>
          <a:p>
            <a:r>
              <a:rPr lang="ko-KR" altLang="en-US" sz="2000" dirty="0" smtClean="0">
                <a:solidFill>
                  <a:schemeClr val="dk1"/>
                </a:solidFill>
              </a:rPr>
              <a:t> </a:t>
            </a:r>
            <a:endParaRPr lang="en-US" altLang="ko-KR" sz="2000" dirty="0">
              <a:solidFill>
                <a:schemeClr val="dk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57200" y="2781300"/>
            <a:ext cx="6997372" cy="1779494"/>
          </a:xfrm>
          <a:prstGeom prst="roundRect">
            <a:avLst/>
          </a:prstGeom>
          <a:solidFill>
            <a:srgbClr val="FFFF00">
              <a:alpha val="15935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cxnSp>
        <p:nvCxnSpPr>
          <p:cNvPr id="33" name="직선 화살표 연결선 32"/>
          <p:cNvCxnSpPr>
            <a:stCxn id="31" idx="3"/>
            <a:endCxn id="30" idx="1"/>
          </p:cNvCxnSpPr>
          <p:nvPr/>
        </p:nvCxnSpPr>
        <p:spPr>
          <a:xfrm>
            <a:off x="7454572" y="3671047"/>
            <a:ext cx="2375228" cy="53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38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39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0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41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42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3-1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신청서 작성 유효성 검사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458200" y="2705100"/>
            <a:ext cx="5715000" cy="73083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05100"/>
            <a:ext cx="6049219" cy="71628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5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7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8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3-1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신청서 작성 유효성 검사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67" y="2923993"/>
            <a:ext cx="4172532" cy="13051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67" y="4562298"/>
            <a:ext cx="4163006" cy="12670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46" y="6172025"/>
            <a:ext cx="4134427" cy="12574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46" y="7800804"/>
            <a:ext cx="4210638" cy="1228896"/>
          </a:xfrm>
          <a:prstGeom prst="rect">
            <a:avLst/>
          </a:prstGeom>
        </p:spPr>
      </p:pic>
      <p:sp>
        <p:nvSpPr>
          <p:cNvPr id="16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226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636094"/>
              </p:ext>
            </p:extLst>
          </p:nvPr>
        </p:nvGraphicFramePr>
        <p:xfrm>
          <a:off x="413216" y="3598395"/>
          <a:ext cx="7046259" cy="4419600"/>
        </p:xfrm>
        <a:graphic>
          <a:graphicData uri="http://schemas.openxmlformats.org/drawingml/2006/table">
            <a:tbl>
              <a:tblPr/>
              <a:tblGrid>
                <a:gridCol w="7046259">
                  <a:extLst>
                    <a:ext uri="{9D8B030D-6E8A-4147-A177-3AD203B41FA5}">
                      <a16:colId xmlns:a16="http://schemas.microsoft.com/office/drawing/2014/main" val="2183444860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&lt;script&gt;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function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delRow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newTable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document.querySelector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('#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chkList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');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let b = new Array()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for (let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newTable.rows.length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b[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document.getElementsByClassName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chk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")[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].checked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for (let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newTable.rows.length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- 1;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0;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if (b[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== true) {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    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newTable.deleteRow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    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    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  }</a:t>
                      </a:r>
                    </a:p>
                    <a:p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&lt;/script&gt;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683360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9982200" y="5019301"/>
            <a:ext cx="7391400" cy="2998694"/>
          </a:xfrm>
          <a:prstGeom prst="roundRect">
            <a:avLst/>
          </a:prstGeom>
          <a:solidFill>
            <a:srgbClr val="FFFF00">
              <a:alpha val="14861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r>
              <a:rPr lang="ko-KR" altLang="en-US" sz="2000" dirty="0" smtClean="0">
                <a:solidFill>
                  <a:schemeClr val="dk1"/>
                </a:solidFill>
              </a:rPr>
              <a:t>배열 </a:t>
            </a:r>
            <a:r>
              <a:rPr lang="en-US" altLang="ko-KR" sz="2000" dirty="0" smtClean="0">
                <a:solidFill>
                  <a:schemeClr val="dk1"/>
                </a:solidFill>
              </a:rPr>
              <a:t>b </a:t>
            </a:r>
            <a:r>
              <a:rPr lang="ko-KR" altLang="en-US" sz="2000" dirty="0" smtClean="0">
                <a:solidFill>
                  <a:schemeClr val="dk1"/>
                </a:solidFill>
              </a:rPr>
              <a:t>를 역순으로 확인하여 체크가 되었는지 확인하여  체크가 </a:t>
            </a:r>
            <a:r>
              <a:rPr lang="ko-KR" altLang="en-US" sz="2000" dirty="0" err="1" smtClean="0">
                <a:solidFill>
                  <a:schemeClr val="dk1"/>
                </a:solidFill>
              </a:rPr>
              <a:t>되었을때</a:t>
            </a:r>
            <a:r>
              <a:rPr lang="ko-KR" altLang="en-US" sz="2000" dirty="0" smtClean="0">
                <a:solidFill>
                  <a:schemeClr val="dk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dk1"/>
                </a:solidFill>
              </a:rPr>
              <a:t>deleteRow</a:t>
            </a:r>
            <a:r>
              <a:rPr lang="en-US" altLang="ko-KR" sz="2000" dirty="0" smtClean="0">
                <a:solidFill>
                  <a:schemeClr val="dk1"/>
                </a:solidFill>
              </a:rPr>
              <a:t>()</a:t>
            </a:r>
            <a:r>
              <a:rPr lang="ko-KR" altLang="en-US" sz="2000" dirty="0" smtClean="0">
                <a:solidFill>
                  <a:schemeClr val="dk1"/>
                </a:solidFill>
              </a:rPr>
              <a:t>함수를 사용하여 테이블 에서 행을 삭제 한다</a:t>
            </a:r>
            <a:endParaRPr lang="en-US" altLang="ko-KR" sz="2000" dirty="0">
              <a:solidFill>
                <a:schemeClr val="dk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37659" y="5628901"/>
            <a:ext cx="6997372" cy="1779494"/>
          </a:xfrm>
          <a:prstGeom prst="roundRect">
            <a:avLst/>
          </a:prstGeom>
          <a:solidFill>
            <a:srgbClr val="FFFF00">
              <a:alpha val="15935"/>
            </a:srgbClr>
          </a:solidFill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/>
          <a:lstStyle/>
          <a:p>
            <a:pPr algn="ctr">
              <a:defRPr/>
            </a:pPr>
            <a:endParaRPr kumimoji="1" lang="ko-KR" altLang="en-US"/>
          </a:p>
        </p:txBody>
      </p:sp>
      <p:cxnSp>
        <p:nvCxnSpPr>
          <p:cNvPr id="33" name="직선 화살표 연결선 32"/>
          <p:cNvCxnSpPr>
            <a:stCxn id="31" idx="3"/>
            <a:endCxn id="30" idx="1"/>
          </p:cNvCxnSpPr>
          <p:nvPr/>
        </p:nvCxnSpPr>
        <p:spPr>
          <a:xfrm>
            <a:off x="7435031" y="6518648"/>
            <a:ext cx="25471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38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39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0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41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42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3-2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관심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반려견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체크 삭제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4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3136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93559"/>
            <a:ext cx="8228643" cy="53520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94" y="4457700"/>
            <a:ext cx="8830381" cy="5358730"/>
          </a:xfrm>
          <a:prstGeom prst="rect">
            <a:avLst/>
          </a:prstGeom>
        </p:spPr>
      </p:pic>
      <p:grpSp>
        <p:nvGrpSpPr>
          <p:cNvPr id="4" name="Group 2"/>
          <p:cNvGrpSpPr/>
          <p:nvPr/>
        </p:nvGrpSpPr>
        <p:grpSpPr>
          <a:xfrm>
            <a:off x="0" y="1"/>
            <a:ext cx="18288000" cy="2291156"/>
            <a:chOff x="0" y="0"/>
            <a:chExt cx="4816593" cy="755239"/>
          </a:xfrm>
        </p:grpSpPr>
        <p:sp>
          <p:nvSpPr>
            <p:cNvPr id="5" name="Freeform 3"/>
            <p:cNvSpPr/>
            <p:nvPr/>
          </p:nvSpPr>
          <p:spPr>
            <a:xfrm>
              <a:off x="0" y="0"/>
              <a:ext cx="4816592" cy="755238"/>
            </a:xfrm>
            <a:custGeom>
              <a:avLst/>
              <a:gdLst/>
              <a:ahLst/>
              <a:cxnLst/>
              <a:rect l="l" t="t" r="r" b="b"/>
              <a:pathLst>
                <a:path w="4816592" h="755238">
                  <a:moveTo>
                    <a:pt x="0" y="0"/>
                  </a:moveTo>
                  <a:lnTo>
                    <a:pt x="4816592" y="0"/>
                  </a:lnTo>
                  <a:lnTo>
                    <a:pt x="4816592" y="755238"/>
                  </a:lnTo>
                  <a:lnTo>
                    <a:pt x="0" y="755238"/>
                  </a:lnTo>
                  <a:close/>
                </a:path>
              </a:pathLst>
            </a:custGeom>
            <a:solidFill>
              <a:srgbClr val="73A3F8"/>
            </a:solidFill>
          </p:spPr>
        </p:sp>
        <p:sp>
          <p:nvSpPr>
            <p:cNvPr id="6" name="TextBox 4"/>
            <p:cNvSpPr txBox="1"/>
            <p:nvPr/>
          </p:nvSpPr>
          <p:spPr>
            <a:xfrm>
              <a:off x="0" y="-38100"/>
              <a:ext cx="4816593" cy="793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12"/>
          <p:cNvGrpSpPr/>
          <p:nvPr/>
        </p:nvGrpSpPr>
        <p:grpSpPr>
          <a:xfrm rot="5400000">
            <a:off x="8988165" y="-6780050"/>
            <a:ext cx="311668" cy="18367569"/>
            <a:chOff x="0" y="0"/>
            <a:chExt cx="82085" cy="4837549"/>
          </a:xfrm>
        </p:grpSpPr>
        <p:sp>
          <p:nvSpPr>
            <p:cNvPr id="8" name="Freeform 13"/>
            <p:cNvSpPr/>
            <p:nvPr/>
          </p:nvSpPr>
          <p:spPr>
            <a:xfrm>
              <a:off x="0" y="0"/>
              <a:ext cx="82085" cy="4837549"/>
            </a:xfrm>
            <a:custGeom>
              <a:avLst/>
              <a:gdLst/>
              <a:ahLst/>
              <a:cxnLst/>
              <a:rect l="l" t="t" r="r" b="b"/>
              <a:pathLst>
                <a:path w="82085" h="4837549">
                  <a:moveTo>
                    <a:pt x="0" y="0"/>
                  </a:moveTo>
                  <a:lnTo>
                    <a:pt x="82085" y="0"/>
                  </a:lnTo>
                  <a:lnTo>
                    <a:pt x="82085" y="4837549"/>
                  </a:lnTo>
                  <a:lnTo>
                    <a:pt x="0" y="4837549"/>
                  </a:lnTo>
                  <a:close/>
                </a:path>
              </a:pathLst>
            </a:custGeom>
            <a:solidFill>
              <a:srgbClr val="CEF8ED"/>
            </a:solidFill>
          </p:spPr>
        </p:sp>
        <p:sp>
          <p:nvSpPr>
            <p:cNvPr id="9" name="TextBox 14"/>
            <p:cNvSpPr txBox="1"/>
            <p:nvPr/>
          </p:nvSpPr>
          <p:spPr>
            <a:xfrm>
              <a:off x="0" y="-38100"/>
              <a:ext cx="82085" cy="4875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47"/>
          <p:cNvSpPr txBox="1">
            <a:spLocks noChangeArrowheads="1"/>
          </p:cNvSpPr>
          <p:nvPr/>
        </p:nvSpPr>
        <p:spPr bwMode="auto">
          <a:xfrm>
            <a:off x="636494" y="190500"/>
            <a:ext cx="8153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8000" dirty="0">
                <a:latin typeface="나눔스퀘어라운드 Bold" pitchFamily="34" charset="-127"/>
                <a:ea typeface="나눔스퀘어라운드 Bold" pitchFamily="34" charset="-127"/>
              </a:rPr>
              <a:t>3</a:t>
            </a:r>
            <a:r>
              <a:rPr lang="en-US" altLang="ko-KR" sz="8000" dirty="0" smtClean="0">
                <a:latin typeface="나눔스퀘어라운드 Bold" pitchFamily="34" charset="-127"/>
                <a:ea typeface="나눔스퀘어라운드 Bold" pitchFamily="34" charset="-127"/>
              </a:rPr>
              <a:t>.</a:t>
            </a:r>
            <a:r>
              <a:rPr lang="ko-KR" altLang="en-US" sz="8000" dirty="0" smtClean="0">
                <a:latin typeface="나눔스퀘어라운드 Bold" pitchFamily="34" charset="-127"/>
                <a:ea typeface="나눔스퀘어라운드 Bold" pitchFamily="34" charset="-127"/>
              </a:rPr>
              <a:t> 개발 구현</a:t>
            </a:r>
            <a:endParaRPr lang="ko-KR" altLang="en-US" sz="8000" dirty="0">
              <a:latin typeface="나눔스퀘어라운드 Bold" pitchFamily="34" charset="-127"/>
              <a:ea typeface="나눔스퀘어라운드 Bold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1497741"/>
            <a:ext cx="6248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3-2 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관심 </a:t>
            </a:r>
            <a:r>
              <a:rPr lang="ko-KR" alt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반려견</a:t>
            </a:r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 체크 삭제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sp>
        <p:nvSpPr>
          <p:cNvPr id="12" name="Freeform 5"/>
          <p:cNvSpPr/>
          <p:nvPr/>
        </p:nvSpPr>
        <p:spPr>
          <a:xfrm>
            <a:off x="15273431" y="8605319"/>
            <a:ext cx="3014569" cy="1681681"/>
          </a:xfrm>
          <a:custGeom>
            <a:avLst/>
            <a:gdLst/>
            <a:ahLst/>
            <a:cxnLst/>
            <a:rect l="l" t="t" r="r" b="b"/>
            <a:pathLst>
              <a:path w="3014569" h="1681681">
                <a:moveTo>
                  <a:pt x="0" y="0"/>
                </a:moveTo>
                <a:lnTo>
                  <a:pt x="3014569" y="0"/>
                </a:lnTo>
                <a:lnTo>
                  <a:pt x="3014569" y="1681681"/>
                </a:lnTo>
                <a:lnTo>
                  <a:pt x="0" y="1681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6458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I4m38FhEuh0bwqXd4iZ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TdhG1GsOEKBZn2T9rRrj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lpwiAGQ6UGxzcnAO75tr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TTehUmbkkyCjxsDIAqgv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382</Words>
  <Application>Microsoft Office PowerPoint</Application>
  <PresentationFormat>사용자 지정</PresentationFormat>
  <Paragraphs>117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Arita Buri</vt:lpstr>
      <vt:lpstr>Arial</vt:lpstr>
      <vt:lpstr>나눔스퀘어라운드 Bold</vt:lpstr>
      <vt:lpstr>Tlab 돋움 레귤러</vt:lpstr>
      <vt:lpstr>Calibri</vt:lpstr>
      <vt:lpstr>맑은 고딕</vt:lpstr>
      <vt:lpstr>나눔스퀘어OTF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파스텔톤 파란색 파스텔톤 초록색 흰색 친근하고 전문적인 스타일 반려동물 친화적 직장 정책 프레젠테이션</dc:title>
  <dc:creator>human-12</dc:creator>
  <cp:lastModifiedBy>human-12</cp:lastModifiedBy>
  <cp:revision>15</cp:revision>
  <dcterms:created xsi:type="dcterms:W3CDTF">2006-08-16T00:00:00Z</dcterms:created>
  <dcterms:modified xsi:type="dcterms:W3CDTF">2024-05-07T07:39:07Z</dcterms:modified>
  <dc:identifier>DAGEgK6kVhE</dc:identifier>
</cp:coreProperties>
</file>